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Amatic SC"/>
      <p:regular r:id="rId24"/>
      <p:bold r:id="rId25"/>
    </p:embeddedFont>
    <p:embeddedFont>
      <p:font typeface="Source Code Pr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maticSC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regular.fntdata"/><Relationship Id="rId25" Type="http://schemas.openxmlformats.org/officeDocument/2006/relationships/font" Target="fonts/AmaticSC-bold.fntdata"/><Relationship Id="rId28" Type="http://schemas.openxmlformats.org/officeDocument/2006/relationships/font" Target="fonts/SourceCodePro-italic.fntdata"/><Relationship Id="rId27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bb5788ca4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bb5788ca4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bb5788ca4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bb5788ca4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bb5788ca4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bb5788ca4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b7cde02b5_1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b7cde02b5_1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b7cde02b5_1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b7cde02b5_1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b7cde02b5_1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b7cde02b5_1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b7cde02b5_1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b7cde02b5_1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b7cde02b5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b7cde02b5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b7cde02b5_1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b7cde02b5_1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bb5788ca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bb5788ca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b7cde02b5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b7cde02b5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b7cde02b5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b7cde02b5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b7cde02b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b7cde02b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b7cde02b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b7cde02b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b7cde02b5_1_9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b7cde02b5_1_9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b7cde02b5_1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b7cde02b5_1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If the model signs its output using an in-enclave private key, you can verify that the output wasn’t tampered with after inference.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b7cde02b5_1_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b7cde02b5_1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b7cde02b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b7cde02b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hyperlink" Target="https://guardian-protocol.vercel.app/dashboard/guardia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21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44373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F1C232"/>
                </a:solidFill>
              </a:rPr>
              <a:t>Legal Ledger Legends</a:t>
            </a:r>
            <a:br>
              <a:rPr lang="nl" sz="1500">
                <a:solidFill>
                  <a:srgbClr val="F1C232"/>
                </a:solidFill>
              </a:rPr>
            </a:br>
            <a:r>
              <a:rPr lang="nl" sz="1500">
                <a:solidFill>
                  <a:srgbClr val="F1C232"/>
                </a:solidFill>
              </a:rPr>
              <a:t>Archana, Patrick, Tijn, Sarah</a:t>
            </a:r>
            <a:endParaRPr sz="1500">
              <a:solidFill>
                <a:srgbClr val="F1C232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 rot="-5400000">
            <a:off x="5715700" y="900425"/>
            <a:ext cx="1266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30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</a:t>
            </a:r>
            <a:endParaRPr b="1" sz="30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Incentives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73" name="Google Shape;173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Guardians (institutions): 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Better ai models that detect fraud 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SoulBound (reputation) tokens for organizations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Monetary value for individuals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5566"/>
            <a:ext cx="9144003" cy="4652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Guardian Incentives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Identity &amp; Reputation</a:t>
            </a:r>
            <a:endParaRPr>
              <a:solidFill>
                <a:srgbClr val="F1C23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AutoNum type="alphaLcPeriod"/>
            </a:pPr>
            <a:r>
              <a:rPr lang="nl">
                <a:solidFill>
                  <a:srgbClr val="F1C232"/>
                </a:solidFill>
              </a:rPr>
              <a:t>KYC </a:t>
            </a:r>
            <a:endParaRPr>
              <a:solidFill>
                <a:srgbClr val="F1C23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AutoNum type="alphaLcPeriod"/>
            </a:pPr>
            <a:r>
              <a:rPr lang="nl">
                <a:solidFill>
                  <a:srgbClr val="F1C232"/>
                </a:solidFill>
              </a:rPr>
              <a:t>Soulbound Reputation Token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Accountability </a:t>
            </a:r>
            <a:endParaRPr>
              <a:solidFill>
                <a:srgbClr val="F1C23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AutoNum type="alphaLcPeriod"/>
            </a:pPr>
            <a:r>
              <a:rPr lang="nl">
                <a:solidFill>
                  <a:srgbClr val="F1C232"/>
                </a:solidFill>
              </a:rPr>
              <a:t>Stake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Performance</a:t>
            </a:r>
            <a:endParaRPr>
              <a:solidFill>
                <a:srgbClr val="F1C23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AutoNum type="alphaLcPeriod"/>
            </a:pPr>
            <a:r>
              <a:rPr lang="nl">
                <a:solidFill>
                  <a:srgbClr val="F1C232"/>
                </a:solidFill>
              </a:rPr>
              <a:t>Rewards (uptime, good reputation)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00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311700" y="292850"/>
            <a:ext cx="55731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revoker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86" name="Google Shape;186;p24"/>
          <p:cNvSpPr txBox="1"/>
          <p:nvPr>
            <p:ph idx="1" type="body"/>
          </p:nvPr>
        </p:nvSpPr>
        <p:spPr>
          <a:xfrm>
            <a:off x="311700" y="1177200"/>
            <a:ext cx="7566900" cy="39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Send final vote to second layer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Second layer updates accuracy of the models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Final vote decides if the privacy is revoked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00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accuracy demo (iteration 0)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1082175" y="1253925"/>
            <a:ext cx="7038300" cy="16398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5034975" y="3341375"/>
            <a:ext cx="3363300" cy="13992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Guardians (institutions)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rtificial intelligence icon vector. Isolated contour symbol illustration (Geleverd door Getty Images)" id="194" name="Google Shape;1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825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7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197" name="Google Shape;1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/>
          <p:nvPr/>
        </p:nvSpPr>
        <p:spPr>
          <a:xfrm>
            <a:off x="57063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/>
          <p:nvPr/>
        </p:nvSpPr>
        <p:spPr>
          <a:xfrm>
            <a:off x="59349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61635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 txBox="1"/>
          <p:nvPr/>
        </p:nvSpPr>
        <p:spPr>
          <a:xfrm>
            <a:off x="1467100" y="1964725"/>
            <a:ext cx="94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chemeClr val="dk2"/>
                </a:solidFill>
              </a:rPr>
              <a:t>acc=0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2550425" y="1999125"/>
            <a:ext cx="94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chemeClr val="dk2"/>
                </a:solidFill>
              </a:rPr>
              <a:t>acc=0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3561200" y="1999125"/>
            <a:ext cx="94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chemeClr val="dk2"/>
                </a:solidFill>
              </a:rPr>
              <a:t>acc=0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4571975" y="1999125"/>
            <a:ext cx="94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chemeClr val="dk2"/>
                </a:solidFill>
              </a:rPr>
              <a:t>acc=0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00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accuracy demo (10 flags raised)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1082175" y="1253925"/>
            <a:ext cx="7038300" cy="15471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6"/>
          <p:cNvSpPr/>
          <p:nvPr/>
        </p:nvSpPr>
        <p:spPr>
          <a:xfrm>
            <a:off x="5034975" y="3341375"/>
            <a:ext cx="3363300" cy="13992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Guardians (institutions)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rtificial intelligence icon vector. Isolated contour symbol illustration (Geleverd door Getty Images)"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825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7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6"/>
          <p:cNvSpPr/>
          <p:nvPr/>
        </p:nvSpPr>
        <p:spPr>
          <a:xfrm>
            <a:off x="57063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59349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/>
          <p:nvPr/>
        </p:nvSpPr>
        <p:spPr>
          <a:xfrm>
            <a:off x="61635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1467100" y="1964725"/>
            <a:ext cx="108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acc=2/5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20" name="Google Shape;220;p26"/>
          <p:cNvSpPr txBox="1"/>
          <p:nvPr/>
        </p:nvSpPr>
        <p:spPr>
          <a:xfrm>
            <a:off x="2550425" y="1999125"/>
            <a:ext cx="11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acc=0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3561200" y="1999125"/>
            <a:ext cx="108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38761D"/>
                </a:solidFill>
              </a:rPr>
              <a:t>acc=3/3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222" name="Google Shape;222;p26"/>
          <p:cNvSpPr txBox="1"/>
          <p:nvPr/>
        </p:nvSpPr>
        <p:spPr>
          <a:xfrm>
            <a:off x="4571975" y="1999125"/>
            <a:ext cx="136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acc=1/7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23" name="Google Shape;223;p26"/>
          <p:cNvSpPr txBox="1"/>
          <p:nvPr/>
        </p:nvSpPr>
        <p:spPr>
          <a:xfrm>
            <a:off x="787075" y="3148325"/>
            <a:ext cx="33633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</a:rPr>
              <a:t>10 cases evaluated</a:t>
            </a:r>
            <a:endParaRPr sz="18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</a:rPr>
              <a:t>Some were verified, some not</a:t>
            </a:r>
            <a:endParaRPr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00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DEMO (100 flags raised)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29" name="Google Shape;229;p27"/>
          <p:cNvSpPr/>
          <p:nvPr/>
        </p:nvSpPr>
        <p:spPr>
          <a:xfrm>
            <a:off x="1082175" y="1253925"/>
            <a:ext cx="7038300" cy="15357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7"/>
          <p:cNvSpPr/>
          <p:nvPr/>
        </p:nvSpPr>
        <p:spPr>
          <a:xfrm>
            <a:off x="5034975" y="3341375"/>
            <a:ext cx="3363300" cy="13992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Guardians (institutions)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rtificial intelligence icon vector. Isolated contour symbol illustration (Geleverd door Getty Images)"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825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75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234" name="Google Shape;2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86975"/>
            <a:ext cx="693100" cy="6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/>
          <p:nvPr/>
        </p:nvSpPr>
        <p:spPr>
          <a:xfrm>
            <a:off x="57063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59349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6163525" y="16011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 txBox="1"/>
          <p:nvPr/>
        </p:nvSpPr>
        <p:spPr>
          <a:xfrm>
            <a:off x="1467100" y="1964725"/>
            <a:ext cx="108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800">
                <a:solidFill>
                  <a:srgbClr val="38761D"/>
                </a:solidFill>
              </a:rPr>
              <a:t>acc=</a:t>
            </a:r>
            <a:br>
              <a:rPr b="1" lang="nl" sz="1800">
                <a:solidFill>
                  <a:srgbClr val="38761D"/>
                </a:solidFill>
              </a:rPr>
            </a:br>
            <a:r>
              <a:rPr b="1" lang="nl" sz="1800">
                <a:solidFill>
                  <a:srgbClr val="38761D"/>
                </a:solidFill>
              </a:rPr>
              <a:t>18/30</a:t>
            </a:r>
            <a:endParaRPr b="1" sz="1800">
              <a:solidFill>
                <a:srgbClr val="38761D"/>
              </a:solidFill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2550425" y="1999125"/>
            <a:ext cx="11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38761D"/>
                </a:solidFill>
              </a:rPr>
              <a:t>acc=</a:t>
            </a:r>
            <a:br>
              <a:rPr lang="nl" sz="1800">
                <a:solidFill>
                  <a:srgbClr val="38761D"/>
                </a:solidFill>
              </a:rPr>
            </a:br>
            <a:r>
              <a:rPr lang="nl" sz="1800">
                <a:solidFill>
                  <a:srgbClr val="38761D"/>
                </a:solidFill>
              </a:rPr>
              <a:t>1/2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3561200" y="1999125"/>
            <a:ext cx="108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800">
                <a:solidFill>
                  <a:srgbClr val="38761D"/>
                </a:solidFill>
              </a:rPr>
              <a:t>acc=</a:t>
            </a:r>
            <a:br>
              <a:rPr b="1" lang="nl" sz="1800">
                <a:solidFill>
                  <a:srgbClr val="38761D"/>
                </a:solidFill>
              </a:rPr>
            </a:br>
            <a:r>
              <a:rPr b="1" lang="nl" sz="1800">
                <a:solidFill>
                  <a:srgbClr val="38761D"/>
                </a:solidFill>
              </a:rPr>
              <a:t>30/48</a:t>
            </a:r>
            <a:endParaRPr b="1" sz="1800">
              <a:solidFill>
                <a:srgbClr val="38761D"/>
              </a:solidFill>
            </a:endParaRPr>
          </a:p>
        </p:txBody>
      </p:sp>
      <p:sp>
        <p:nvSpPr>
          <p:cNvPr id="241" name="Google Shape;241;p27"/>
          <p:cNvSpPr txBox="1"/>
          <p:nvPr/>
        </p:nvSpPr>
        <p:spPr>
          <a:xfrm>
            <a:off x="4571975" y="1999125"/>
            <a:ext cx="136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acc=</a:t>
            </a:r>
            <a:br>
              <a:rPr lang="nl" sz="1800">
                <a:solidFill>
                  <a:srgbClr val="FF0000"/>
                </a:solidFill>
              </a:rPr>
            </a:br>
            <a:r>
              <a:rPr lang="nl" sz="1800">
                <a:solidFill>
                  <a:srgbClr val="FF0000"/>
                </a:solidFill>
              </a:rPr>
              <a:t>1/20 (X)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42" name="Google Shape;242;p27"/>
          <p:cNvSpPr txBox="1"/>
          <p:nvPr/>
        </p:nvSpPr>
        <p:spPr>
          <a:xfrm>
            <a:off x="717625" y="2963125"/>
            <a:ext cx="4097400" cy="21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</a:rPr>
              <a:t>100 cases evaluated</a:t>
            </a:r>
            <a:endParaRPr sz="18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</a:rPr>
              <a:t>Some were verified, some not</a:t>
            </a:r>
            <a:br>
              <a:rPr lang="nl" sz="1800">
                <a:solidFill>
                  <a:srgbClr val="F1C232"/>
                </a:solidFill>
              </a:rPr>
            </a:br>
            <a:endParaRPr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 sz="1800">
                <a:solidFill>
                  <a:srgbClr val="F1C232"/>
                </a:solidFill>
              </a:rPr>
              <a:t>A4 is not used anymore</a:t>
            </a:r>
            <a:endParaRPr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 sz="1800">
                <a:solidFill>
                  <a:srgbClr val="F1C232"/>
                </a:solidFill>
              </a:rPr>
              <a:t>Guardians build reputation</a:t>
            </a:r>
            <a:endParaRPr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 sz="1800">
                <a:solidFill>
                  <a:srgbClr val="F1C232"/>
                </a:solidFill>
              </a:rPr>
              <a:t>Models are evaluated on the go</a:t>
            </a:r>
            <a:endParaRPr sz="18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1C232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Did we preserve the power of the blockchain</a:t>
            </a:r>
            <a:endParaRPr/>
          </a:p>
        </p:txBody>
      </p:sp>
      <p:sp>
        <p:nvSpPr>
          <p:cNvPr id="248" name="Google Shape;248;p28"/>
          <p:cNvSpPr txBox="1"/>
          <p:nvPr>
            <p:ph idx="1" type="body"/>
          </p:nvPr>
        </p:nvSpPr>
        <p:spPr>
          <a:xfrm>
            <a:off x="311700" y="1152475"/>
            <a:ext cx="4260300" cy="3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Transparency and trust</a:t>
            </a: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Security and Immutability</a:t>
            </a: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No Need for Intermediaries (Decentralization)</a:t>
            </a:r>
            <a:br>
              <a:rPr lang="nl">
                <a:solidFill>
                  <a:srgbClr val="F1C232"/>
                </a:solidFill>
              </a:rPr>
            </a:b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Efficiency and Speed</a:t>
            </a: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endParaRPr>
              <a:solidFill>
                <a:srgbClr val="F1C232"/>
              </a:solidFill>
            </a:endParaRPr>
          </a:p>
        </p:txBody>
      </p:sp>
      <p:sp>
        <p:nvSpPr>
          <p:cNvPr id="249" name="Google Shape;249;p28"/>
          <p:cNvSpPr txBox="1"/>
          <p:nvPr>
            <p:ph idx="1" type="body"/>
          </p:nvPr>
        </p:nvSpPr>
        <p:spPr>
          <a:xfrm>
            <a:off x="718500" y="1152475"/>
            <a:ext cx="5187300" cy="417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>
                <a:solidFill>
                  <a:srgbClr val="38761D"/>
                </a:solidFill>
              </a:rPr>
              <a:t>           </a:t>
            </a:r>
            <a:br>
              <a:rPr lang="nl">
                <a:solidFill>
                  <a:srgbClr val="38761D"/>
                </a:solidFill>
              </a:rPr>
            </a:br>
            <a:r>
              <a:rPr lang="nl">
                <a:solidFill>
                  <a:srgbClr val="6AA84F"/>
                </a:solidFill>
              </a:rPr>
              <a:t>→ Privacy by default ensures trust, but also </a:t>
            </a:r>
            <a:r>
              <a:rPr lang="nl">
                <a:solidFill>
                  <a:srgbClr val="6AA84F"/>
                </a:solidFill>
              </a:rPr>
              <a:t>transparency</a:t>
            </a:r>
            <a:br>
              <a:rPr lang="nl">
                <a:solidFill>
                  <a:srgbClr val="38761D"/>
                </a:solidFill>
              </a:rPr>
            </a:br>
            <a:br>
              <a:rPr lang="nl">
                <a:solidFill>
                  <a:srgbClr val="38761D"/>
                </a:solidFill>
              </a:rPr>
            </a:br>
            <a:r>
              <a:rPr lang="nl">
                <a:solidFill>
                  <a:srgbClr val="6AA84F"/>
                </a:solidFill>
              </a:rPr>
              <a:t>→ The blockchain is still immutable, but more secure</a:t>
            </a:r>
            <a:br>
              <a:rPr lang="nl">
                <a:solidFill>
                  <a:srgbClr val="38761D"/>
                </a:solidFill>
              </a:rPr>
            </a:br>
            <a:br>
              <a:rPr lang="nl">
                <a:solidFill>
                  <a:srgbClr val="38761D"/>
                </a:solidFill>
              </a:rPr>
            </a:br>
            <a:br>
              <a:rPr lang="nl">
                <a:solidFill>
                  <a:srgbClr val="38761D"/>
                </a:solidFill>
              </a:rPr>
            </a:br>
            <a:r>
              <a:rPr lang="nl">
                <a:solidFill>
                  <a:srgbClr val="6AA84F"/>
                </a:solidFill>
              </a:rPr>
              <a:t>→ Guarding is also decentralized</a:t>
            </a:r>
            <a:br>
              <a:rPr lang="nl">
                <a:solidFill>
                  <a:srgbClr val="38761D"/>
                </a:solidFill>
              </a:rPr>
            </a:br>
            <a:br>
              <a:rPr lang="nl">
                <a:solidFill>
                  <a:srgbClr val="38761D"/>
                </a:solidFill>
              </a:rPr>
            </a:br>
            <a:r>
              <a:rPr lang="nl">
                <a:solidFill>
                  <a:srgbClr val="6AA84F"/>
                </a:solidFill>
              </a:rPr>
              <a:t>→ AI-models identify suspicious transactions, supervisors don’t have to assess all cases</a:t>
            </a:r>
            <a:br>
              <a:rPr lang="nl">
                <a:solidFill>
                  <a:srgbClr val="38761D"/>
                </a:solidFill>
              </a:rPr>
            </a:br>
            <a:endParaRPr>
              <a:solidFill>
                <a:srgbClr val="38761D"/>
              </a:solidFill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800" y="1842175"/>
            <a:ext cx="3165226" cy="21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First layer: decentralized monitoring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Verifiers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7" name="Google Shape;257;p2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How do we ensure </a:t>
            </a:r>
            <a:r>
              <a:rPr lang="nl">
                <a:solidFill>
                  <a:schemeClr val="accent6"/>
                </a:solidFill>
              </a:rPr>
              <a:t>verifiers are </a:t>
            </a:r>
            <a:br>
              <a:rPr lang="nl">
                <a:solidFill>
                  <a:schemeClr val="accent6"/>
                </a:solidFill>
              </a:rPr>
            </a:br>
            <a:r>
              <a:rPr lang="nl">
                <a:solidFill>
                  <a:srgbClr val="6AA84F"/>
                </a:solidFill>
              </a:rPr>
              <a:t>uncompromised</a:t>
            </a:r>
            <a:r>
              <a:rPr lang="nl">
                <a:solidFill>
                  <a:schemeClr val="accent6"/>
                </a:solidFill>
              </a:rPr>
              <a:t>, </a:t>
            </a:r>
            <a:r>
              <a:rPr lang="nl">
                <a:solidFill>
                  <a:srgbClr val="6AA84F"/>
                </a:solidFill>
              </a:rPr>
              <a:t>unbiased</a:t>
            </a:r>
            <a:r>
              <a:rPr lang="nl">
                <a:solidFill>
                  <a:schemeClr val="accent6"/>
                </a:solidFill>
              </a:rPr>
              <a:t>, or </a:t>
            </a:r>
            <a:br>
              <a:rPr lang="nl">
                <a:solidFill>
                  <a:schemeClr val="accent6"/>
                </a:solidFill>
              </a:rPr>
            </a:br>
            <a:r>
              <a:rPr lang="nl">
                <a:solidFill>
                  <a:srgbClr val="6AA84F"/>
                </a:solidFill>
              </a:rPr>
              <a:t>not corrupted</a:t>
            </a:r>
            <a:r>
              <a:rPr lang="nl">
                <a:solidFill>
                  <a:schemeClr val="accent6"/>
                </a:solidFill>
              </a:rPr>
              <a:t>?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3 step-verification</a:t>
            </a:r>
            <a:endParaRPr>
              <a:solidFill>
                <a:schemeClr val="accent6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-"/>
            </a:pPr>
            <a:r>
              <a:rPr lang="nl">
                <a:solidFill>
                  <a:schemeClr val="accent6"/>
                </a:solidFill>
              </a:rPr>
              <a:t>The first layer of AI-models monitors for reason codes</a:t>
            </a:r>
            <a:endParaRPr>
              <a:solidFill>
                <a:schemeClr val="accent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-"/>
            </a:pPr>
            <a:r>
              <a:rPr lang="nl">
                <a:solidFill>
                  <a:schemeClr val="accent6"/>
                </a:solidFill>
              </a:rPr>
              <a:t>The second layer verifies if the input is trusted and not corrupt</a:t>
            </a:r>
            <a:endParaRPr>
              <a:solidFill>
                <a:schemeClr val="accent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-"/>
            </a:pPr>
            <a:r>
              <a:rPr lang="nl">
                <a:solidFill>
                  <a:schemeClr val="accent6"/>
                </a:solidFill>
              </a:rPr>
              <a:t>The third layer has incentives to be truthful and reviews the output of the first layer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0125" y="91875"/>
            <a:ext cx="3331800" cy="232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Thank you!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450600" y="121710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br>
              <a:rPr lang="nl">
                <a:solidFill>
                  <a:srgbClr val="F1C232"/>
                </a:solidFill>
              </a:rPr>
            </a:br>
            <a:r>
              <a:rPr lang="nl">
                <a:solidFill>
                  <a:srgbClr val="F1C232"/>
                </a:solidFill>
              </a:rPr>
              <a:t>Any questions?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65" name="Google Shape;265;p30"/>
          <p:cNvSpPr txBox="1"/>
          <p:nvPr>
            <p:ph idx="4294967295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>
                <a:solidFill>
                  <a:srgbClr val="F1C232"/>
                </a:solidFill>
              </a:rPr>
              <a:t>Legal Ledger Legends</a:t>
            </a:r>
            <a:br>
              <a:rPr lang="nl">
                <a:solidFill>
                  <a:srgbClr val="F1C232"/>
                </a:solidFill>
              </a:rPr>
            </a:br>
            <a:r>
              <a:rPr lang="nl">
                <a:solidFill>
                  <a:srgbClr val="F1C232"/>
                </a:solidFill>
              </a:rPr>
              <a:t>Archana, Patrick, Tijn, Sarah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0"/>
            <a:ext cx="85206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3380">
                <a:solidFill>
                  <a:schemeClr val="accent6"/>
                </a:solidFill>
              </a:rPr>
              <a:t>The power of the blockchain: Trust Through Transparency — or at the Cost of It?</a:t>
            </a:r>
            <a:endParaRPr sz="3380">
              <a:solidFill>
                <a:schemeClr val="accent6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76075"/>
            <a:ext cx="4438200" cy="32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Char char="-"/>
            </a:pPr>
            <a:r>
              <a:rPr lang="nl">
                <a:solidFill>
                  <a:schemeClr val="accent6"/>
                </a:solidFill>
              </a:rPr>
              <a:t>Transparency</a:t>
            </a:r>
            <a:r>
              <a:rPr lang="nl">
                <a:solidFill>
                  <a:schemeClr val="accent6"/>
                </a:solidFill>
              </a:rPr>
              <a:t> and trust</a:t>
            </a:r>
            <a:br>
              <a:rPr lang="nl">
                <a:solidFill>
                  <a:schemeClr val="accent6"/>
                </a:solidFill>
              </a:rPr>
            </a:br>
            <a:br>
              <a:rPr lang="nl">
                <a:solidFill>
                  <a:schemeClr val="accent6"/>
                </a:solidFill>
              </a:rPr>
            </a:br>
            <a:endParaRPr>
              <a:solidFill>
                <a:schemeClr val="accent6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Char char="-"/>
            </a:pPr>
            <a:r>
              <a:rPr lang="nl">
                <a:solidFill>
                  <a:schemeClr val="accent6"/>
                </a:solidFill>
              </a:rPr>
              <a:t>Security and Immutability</a:t>
            </a:r>
            <a:br>
              <a:rPr lang="nl">
                <a:solidFill>
                  <a:schemeClr val="accent6"/>
                </a:solidFill>
              </a:rPr>
            </a:br>
            <a:br>
              <a:rPr lang="nl">
                <a:solidFill>
                  <a:schemeClr val="accent6"/>
                </a:solidFill>
              </a:rPr>
            </a:br>
            <a:endParaRPr>
              <a:solidFill>
                <a:schemeClr val="accent6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Char char="-"/>
            </a:pPr>
            <a:r>
              <a:rPr lang="nl">
                <a:solidFill>
                  <a:schemeClr val="accent6"/>
                </a:solidFill>
              </a:rPr>
              <a:t>No Need for Intermediaries (Decentralization)</a:t>
            </a:r>
            <a:br>
              <a:rPr lang="nl">
                <a:solidFill>
                  <a:schemeClr val="accent6"/>
                </a:solidFill>
              </a:rPr>
            </a:br>
            <a:br>
              <a:rPr lang="nl">
                <a:solidFill>
                  <a:schemeClr val="accent6"/>
                </a:solidFill>
              </a:rPr>
            </a:br>
            <a:endParaRPr>
              <a:solidFill>
                <a:schemeClr val="accent6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Char char="-"/>
            </a:pPr>
            <a:r>
              <a:rPr lang="nl">
                <a:solidFill>
                  <a:schemeClr val="accent6"/>
                </a:solidFill>
              </a:rPr>
              <a:t>Efficiency and Speed</a:t>
            </a:r>
            <a:br>
              <a:rPr lang="nl">
                <a:solidFill>
                  <a:schemeClr val="accent6"/>
                </a:solidFill>
              </a:rPr>
            </a:br>
            <a:endParaRPr>
              <a:solidFill>
                <a:schemeClr val="accent6"/>
              </a:solidFill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763075" y="1176075"/>
            <a:ext cx="4593900" cy="396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>
                <a:solidFill>
                  <a:srgbClr val="FF0000"/>
                </a:solidFill>
              </a:rPr>
              <a:t>           </a:t>
            </a:r>
            <a:br>
              <a:rPr lang="nl">
                <a:solidFill>
                  <a:srgbClr val="FF0000"/>
                </a:solidFill>
              </a:rPr>
            </a:br>
            <a:r>
              <a:rPr lang="nl">
                <a:solidFill>
                  <a:srgbClr val="FF0000"/>
                </a:solidFill>
              </a:rPr>
              <a:t>→ Transparency violates privacy. </a:t>
            </a: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r>
              <a:rPr lang="nl">
                <a:solidFill>
                  <a:srgbClr val="FF0000"/>
                </a:solidFill>
              </a:rPr>
              <a:t>→ Is a fully transparent system secure?</a:t>
            </a: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r>
              <a:rPr lang="nl">
                <a:solidFill>
                  <a:srgbClr val="FF0000"/>
                </a:solidFill>
              </a:rPr>
              <a:t>→ How do we regulate the system?</a:t>
            </a: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r>
              <a:rPr lang="nl">
                <a:solidFill>
                  <a:srgbClr val="FF0000"/>
                </a:solidFill>
              </a:rPr>
              <a:t>→ Can we r</a:t>
            </a:r>
            <a:r>
              <a:rPr lang="nl">
                <a:solidFill>
                  <a:srgbClr val="FF0000"/>
                </a:solidFill>
              </a:rPr>
              <a:t>egulate the system efficiently and fast?</a:t>
            </a:r>
            <a:br>
              <a:rPr lang="nl">
                <a:solidFill>
                  <a:srgbClr val="FF0000"/>
                </a:solidFill>
              </a:rPr>
            </a:br>
            <a:br>
              <a:rPr lang="nl">
                <a:solidFill>
                  <a:srgbClr val="FF0000"/>
                </a:solidFill>
              </a:rPr>
            </a:br>
            <a:endParaRPr>
              <a:solidFill>
                <a:srgbClr val="FF0000"/>
              </a:solidFill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225" y="1176075"/>
            <a:ext cx="4032426" cy="396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The </a:t>
            </a:r>
            <a:r>
              <a:rPr lang="nl">
                <a:solidFill>
                  <a:schemeClr val="accent6"/>
                </a:solidFill>
              </a:rPr>
              <a:t>solution?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>
                <a:solidFill>
                  <a:schemeClr val="accent6"/>
                </a:solidFill>
              </a:rPr>
              <a:t>Selective disclosure, but how?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59925" y="2115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Some issues:</a:t>
            </a:r>
            <a:endParaRPr>
              <a:solidFill>
                <a:schemeClr val="accent6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-"/>
            </a:pPr>
            <a:r>
              <a:rPr lang="nl">
                <a:solidFill>
                  <a:schemeClr val="accent6"/>
                </a:solidFill>
              </a:rPr>
              <a:t>If verifiers are </a:t>
            </a:r>
            <a:r>
              <a:rPr lang="nl">
                <a:solidFill>
                  <a:srgbClr val="FF0000"/>
                </a:solidFill>
              </a:rPr>
              <a:t>compromised</a:t>
            </a:r>
            <a:r>
              <a:rPr lang="nl">
                <a:solidFill>
                  <a:schemeClr val="accent6"/>
                </a:solidFill>
              </a:rPr>
              <a:t>, </a:t>
            </a:r>
            <a:r>
              <a:rPr lang="nl">
                <a:solidFill>
                  <a:srgbClr val="FF0000"/>
                </a:solidFill>
              </a:rPr>
              <a:t>biased</a:t>
            </a:r>
            <a:r>
              <a:rPr lang="nl">
                <a:solidFill>
                  <a:schemeClr val="accent6"/>
                </a:solidFill>
              </a:rPr>
              <a:t>, or </a:t>
            </a:r>
            <a:r>
              <a:rPr lang="nl">
                <a:solidFill>
                  <a:srgbClr val="FF0000"/>
                </a:solidFill>
              </a:rPr>
              <a:t>corrupted</a:t>
            </a:r>
            <a:r>
              <a:rPr lang="nl">
                <a:solidFill>
                  <a:schemeClr val="accent6"/>
                </a:solidFill>
              </a:rPr>
              <a:t>, the system’s </a:t>
            </a:r>
            <a:r>
              <a:rPr lang="nl">
                <a:solidFill>
                  <a:srgbClr val="FF0000"/>
                </a:solidFill>
              </a:rPr>
              <a:t>integrity</a:t>
            </a:r>
            <a:r>
              <a:rPr lang="nl">
                <a:solidFill>
                  <a:schemeClr val="accent6"/>
                </a:solidFill>
              </a:rPr>
              <a:t> collapses.</a:t>
            </a:r>
            <a:endParaRPr>
              <a:solidFill>
                <a:schemeClr val="accent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-"/>
            </a:pPr>
            <a:r>
              <a:rPr lang="nl">
                <a:solidFill>
                  <a:schemeClr val="accent6"/>
                </a:solidFill>
              </a:rPr>
              <a:t>AI models make mistakes</a:t>
            </a:r>
            <a:endParaRPr>
              <a:solidFill>
                <a:schemeClr val="accent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-"/>
            </a:pPr>
            <a:r>
              <a:rPr lang="nl">
                <a:solidFill>
                  <a:schemeClr val="accent6"/>
                </a:solidFill>
              </a:rPr>
              <a:t>People can have ulterior motives</a:t>
            </a:r>
            <a:endParaRPr>
              <a:solidFill>
                <a:schemeClr val="accent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-"/>
            </a:pPr>
            <a:r>
              <a:rPr lang="nl">
                <a:solidFill>
                  <a:schemeClr val="accent6"/>
                </a:solidFill>
              </a:rPr>
              <a:t>A lot of false positives or false negatives.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0125" y="91875"/>
            <a:ext cx="3331800" cy="232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accent6"/>
                </a:solidFill>
              </a:rPr>
              <a:t>Our solution: Three layered guardian system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1082175" y="1130425"/>
            <a:ext cx="7038300" cy="12522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First layer: decentralized monitoring issuing flags (Track 1)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1082175" y="3607275"/>
            <a:ext cx="7038300" cy="11334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Third layer: guardians get a warrant and check if it’s legit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They guard two things at once: AI-models and Fraud cases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rtificial intelligence icon vector. Isolated contour symbol illustration (Geleverd door Getty Images)"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175" y="15316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7463" y="15316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4725" y="1531675"/>
            <a:ext cx="693100" cy="69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ficial intelligence icon vector. Isolated contour symbol illustration (Geleverd door Getty Images)"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31675"/>
            <a:ext cx="693100" cy="6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/>
          <p:nvPr/>
        </p:nvSpPr>
        <p:spPr>
          <a:xfrm>
            <a:off x="5706325" y="19059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5934925" y="19059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6163525" y="1905975"/>
            <a:ext cx="57900" cy="5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1319525" y="2814300"/>
            <a:ext cx="66786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1082175" y="2616675"/>
            <a:ext cx="7038300" cy="693000"/>
          </a:xfrm>
          <a:prstGeom prst="rect">
            <a:avLst/>
          </a:prstGeom>
          <a:solidFill>
            <a:srgbClr val="FFF2CC"/>
          </a:solidFill>
          <a:ln cap="flat" cmpd="sng" w="1143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nl"/>
            </a:br>
            <a:br>
              <a:rPr lang="nl"/>
            </a:br>
            <a:r>
              <a:rPr lang="nl"/>
              <a:t>Second layer: gatekeeping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First Layer: decentralized monitoring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1228675"/>
            <a:ext cx="8751300" cy="38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AI</a:t>
            </a:r>
            <a:r>
              <a:rPr lang="nl">
                <a:solidFill>
                  <a:srgbClr val="F1C232"/>
                </a:solidFill>
              </a:rPr>
              <a:t>-models/api’s (track 1)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Identity: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Model is executed in </a:t>
            </a:r>
            <a:r>
              <a:rPr b="1" lang="nl">
                <a:solidFill>
                  <a:srgbClr val="F1C232"/>
                </a:solidFill>
              </a:rPr>
              <a:t>Trusted execution environment (TEE)</a:t>
            </a:r>
            <a:endParaRPr b="1">
              <a:solidFill>
                <a:srgbClr val="F1C23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Char char="-"/>
            </a:pPr>
            <a:r>
              <a:rPr lang="nl">
                <a:solidFill>
                  <a:srgbClr val="F1C232"/>
                </a:solidFill>
              </a:rPr>
              <a:t>The model and the code are hashed to make sure it does </a:t>
            </a:r>
            <a:r>
              <a:rPr b="1" lang="nl">
                <a:solidFill>
                  <a:srgbClr val="F1C232"/>
                </a:solidFill>
              </a:rPr>
              <a:t>not</a:t>
            </a:r>
            <a:r>
              <a:rPr lang="nl">
                <a:solidFill>
                  <a:srgbClr val="F1C232"/>
                </a:solidFill>
              </a:rPr>
              <a:t> change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Objective: 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Predict reason codes for transactions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E</a:t>
            </a:r>
            <a:r>
              <a:rPr lang="nl">
                <a:solidFill>
                  <a:srgbClr val="F1C232"/>
                </a:solidFill>
              </a:rPr>
              <a:t>xample reason codes: 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Travel rule, KYC, money laundering, ..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Ensemble of models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12525" y="1157475"/>
            <a:ext cx="8322300" cy="2589600"/>
          </a:xfrm>
          <a:prstGeom prst="rect">
            <a:avLst/>
          </a:prstGeom>
          <a:solidFill>
            <a:srgbClr val="FFF2CC"/>
          </a:solidFill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810250" y="1335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1510525" y="13911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6314000" y="1335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1186450" y="21430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3175300" y="1449050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4182300" y="19445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5810500" y="3212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2523375" y="3776800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4637475" y="1419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4637475" y="1233676"/>
            <a:ext cx="1516200" cy="5070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6296625" y="141975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What if an AI-model is corrupt?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4410050" y="1222600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AI-models work </a:t>
            </a:r>
            <a:endParaRPr sz="1800">
              <a:solidFill>
                <a:srgbClr val="BF9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together</a:t>
            </a:r>
            <a:endParaRPr sz="1800">
              <a:solidFill>
                <a:srgbClr val="BF9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 flipH="1">
            <a:off x="5636925" y="335675"/>
            <a:ext cx="659700" cy="1851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8"/>
          <p:cNvCxnSpPr/>
          <p:nvPr/>
        </p:nvCxnSpPr>
        <p:spPr>
          <a:xfrm>
            <a:off x="6099850" y="1817225"/>
            <a:ext cx="937500" cy="2778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8"/>
          <p:cNvCxnSpPr/>
          <p:nvPr/>
        </p:nvCxnSpPr>
        <p:spPr>
          <a:xfrm flipH="1" rot="10800000">
            <a:off x="4467825" y="1828750"/>
            <a:ext cx="451200" cy="613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8"/>
          <p:cNvCxnSpPr/>
          <p:nvPr/>
        </p:nvCxnSpPr>
        <p:spPr>
          <a:xfrm flipH="1" rot="10800000">
            <a:off x="1990850" y="1412050"/>
            <a:ext cx="2419200" cy="532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8"/>
          <p:cNvSpPr txBox="1"/>
          <p:nvPr/>
        </p:nvSpPr>
        <p:spPr>
          <a:xfrm>
            <a:off x="260350" y="3925250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Not efficient models get deleted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24" name="Google Shape;124;p18"/>
          <p:cNvCxnSpPr/>
          <p:nvPr/>
        </p:nvCxnSpPr>
        <p:spPr>
          <a:xfrm flipH="1">
            <a:off x="1990850" y="4317350"/>
            <a:ext cx="1412100" cy="1272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8"/>
          <p:cNvCxnSpPr/>
          <p:nvPr/>
        </p:nvCxnSpPr>
        <p:spPr>
          <a:xfrm>
            <a:off x="6539700" y="3981700"/>
            <a:ext cx="1099500" cy="243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8"/>
          <p:cNvSpPr txBox="1"/>
          <p:nvPr/>
        </p:nvSpPr>
        <p:spPr>
          <a:xfrm>
            <a:off x="6771200" y="3810700"/>
            <a:ext cx="24192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If a model   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reaches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&lt;X% accuracy  it gets removed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879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second</a:t>
            </a:r>
            <a:r>
              <a:rPr lang="nl">
                <a:solidFill>
                  <a:srgbClr val="F1C232"/>
                </a:solidFill>
              </a:rPr>
              <a:t> Layer: gatekeeping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11700" y="1228675"/>
            <a:ext cx="8751300" cy="38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Checks the validity of the requests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For every model </a:t>
            </a:r>
            <a:r>
              <a:rPr b="1" lang="nl">
                <a:solidFill>
                  <a:srgbClr val="F1C232"/>
                </a:solidFill>
              </a:rPr>
              <a:t>accuracy</a:t>
            </a:r>
            <a:r>
              <a:rPr lang="nl">
                <a:solidFill>
                  <a:srgbClr val="F1C232"/>
                </a:solidFill>
              </a:rPr>
              <a:t> is tracked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b="1" lang="nl">
                <a:solidFill>
                  <a:srgbClr val="F1C232"/>
                </a:solidFill>
              </a:rPr>
              <a:t>Identity</a:t>
            </a:r>
            <a:r>
              <a:rPr lang="nl">
                <a:solidFill>
                  <a:srgbClr val="F1C232"/>
                </a:solidFill>
              </a:rPr>
              <a:t> checked: Confirm correct code + model</a:t>
            </a:r>
            <a:endParaRPr>
              <a:solidFill>
                <a:srgbClr val="F1C232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Verify that the quote was signed by the TEE</a:t>
            </a:r>
            <a:endParaRPr>
              <a:solidFill>
                <a:srgbClr val="F1C232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Compare the hash of the enclave to a known-good hash published by the model developer.</a:t>
            </a:r>
            <a:endParaRPr>
              <a:solidFill>
                <a:srgbClr val="F1C232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AutoNum type="arabicPeriod"/>
            </a:pPr>
            <a:r>
              <a:rPr lang="nl">
                <a:solidFill>
                  <a:srgbClr val="F1C232"/>
                </a:solidFill>
              </a:rPr>
              <a:t>Verify the output signature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nl">
                <a:solidFill>
                  <a:srgbClr val="F1C232"/>
                </a:solidFill>
              </a:rPr>
              <a:t>If confirmed, send to third layer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Ensemble of models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12525" y="1157475"/>
            <a:ext cx="8322300" cy="2589600"/>
          </a:xfrm>
          <a:prstGeom prst="rect">
            <a:avLst/>
          </a:prstGeom>
          <a:solidFill>
            <a:srgbClr val="FFF2CC"/>
          </a:solidFill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810250" y="1335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1510525" y="13911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6314000" y="1335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1186450" y="21430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3175300" y="1449050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4182300" y="19445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5810500" y="321222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2523375" y="3776800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4637475" y="141975"/>
            <a:ext cx="1516200" cy="1435200"/>
          </a:xfrm>
          <a:prstGeom prst="ellipse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4637475" y="1233676"/>
            <a:ext cx="1516200" cy="5070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6296625" y="141975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What if an AI-model is corrupt?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410050" y="1222600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AI-models work </a:t>
            </a:r>
            <a:endParaRPr sz="1800">
              <a:solidFill>
                <a:srgbClr val="BF9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together</a:t>
            </a:r>
            <a:endParaRPr sz="1800">
              <a:solidFill>
                <a:srgbClr val="BF9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52" name="Google Shape;152;p20"/>
          <p:cNvCxnSpPr/>
          <p:nvPr/>
        </p:nvCxnSpPr>
        <p:spPr>
          <a:xfrm flipH="1">
            <a:off x="5636925" y="335675"/>
            <a:ext cx="659700" cy="1851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6099850" y="1817225"/>
            <a:ext cx="937500" cy="2778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20"/>
          <p:cNvCxnSpPr/>
          <p:nvPr/>
        </p:nvCxnSpPr>
        <p:spPr>
          <a:xfrm flipH="1" rot="10800000">
            <a:off x="4467825" y="1828750"/>
            <a:ext cx="451200" cy="613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0"/>
          <p:cNvCxnSpPr/>
          <p:nvPr/>
        </p:nvCxnSpPr>
        <p:spPr>
          <a:xfrm flipH="1" rot="10800000">
            <a:off x="1990850" y="1412050"/>
            <a:ext cx="2419200" cy="5325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0"/>
          <p:cNvSpPr txBox="1"/>
          <p:nvPr/>
        </p:nvSpPr>
        <p:spPr>
          <a:xfrm>
            <a:off x="260350" y="3925250"/>
            <a:ext cx="26160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Not efficient models get deleted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57" name="Google Shape;157;p20"/>
          <p:cNvCxnSpPr/>
          <p:nvPr/>
        </p:nvCxnSpPr>
        <p:spPr>
          <a:xfrm flipH="1">
            <a:off x="1990850" y="4317350"/>
            <a:ext cx="1412100" cy="1272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0"/>
          <p:cNvCxnSpPr/>
          <p:nvPr/>
        </p:nvCxnSpPr>
        <p:spPr>
          <a:xfrm>
            <a:off x="6539700" y="3981700"/>
            <a:ext cx="1099500" cy="2430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0"/>
          <p:cNvSpPr txBox="1"/>
          <p:nvPr/>
        </p:nvSpPr>
        <p:spPr>
          <a:xfrm>
            <a:off x="6771200" y="3810700"/>
            <a:ext cx="24192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If a model   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 reaches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1C23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&lt;X% accuracy  it gets removed</a:t>
            </a:r>
            <a:endParaRPr sz="1800">
              <a:solidFill>
                <a:srgbClr val="F1C23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60" name="Google Shape;160;p20"/>
          <p:cNvSpPr txBox="1"/>
          <p:nvPr/>
        </p:nvSpPr>
        <p:spPr>
          <a:xfrm>
            <a:off x="4352153" y="3810700"/>
            <a:ext cx="22569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TEE makes </a:t>
            </a:r>
            <a:b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sure the </a:t>
            </a:r>
            <a:b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models </a:t>
            </a:r>
            <a:b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nl" sz="1800">
                <a:solidFill>
                  <a:srgbClr val="38761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don’t change</a:t>
            </a:r>
            <a:endParaRPr b="1" sz="1800">
              <a:solidFill>
                <a:srgbClr val="38761D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311700" y="292850"/>
            <a:ext cx="55731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third</a:t>
            </a:r>
            <a:r>
              <a:rPr lang="nl">
                <a:solidFill>
                  <a:srgbClr val="F1C232"/>
                </a:solidFill>
              </a:rPr>
              <a:t> Layer: guardians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975" y="0"/>
            <a:ext cx="49666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311700" y="941275"/>
            <a:ext cx="4652700" cy="39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F1C232"/>
                </a:solidFill>
              </a:rPr>
              <a:t>Guardians checking reason codes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>
                <a:solidFill>
                  <a:srgbClr val="F1C232"/>
                </a:solidFill>
              </a:rPr>
              <a:t>Final decision made using ⅔ majority voting.</a:t>
            </a:r>
            <a:endParaRPr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-"/>
            </a:pPr>
            <a:r>
              <a:rPr lang="nl" u="sng">
                <a:solidFill>
                  <a:schemeClr val="hlink"/>
                </a:solidFill>
                <a:hlinkClick r:id="rId4"/>
              </a:rPr>
              <a:t>https://guardian-protocol.vercel.app/dashboard/guardian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